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476" r:id="rId2"/>
    <p:sldId id="414" r:id="rId3"/>
    <p:sldId id="416" r:id="rId4"/>
    <p:sldId id="417" r:id="rId5"/>
    <p:sldId id="418" r:id="rId6"/>
    <p:sldId id="415" r:id="rId7"/>
    <p:sldId id="428" r:id="rId8"/>
    <p:sldId id="441" r:id="rId9"/>
    <p:sldId id="442" r:id="rId10"/>
    <p:sldId id="443" r:id="rId11"/>
    <p:sldId id="444" r:id="rId12"/>
    <p:sldId id="389" r:id="rId13"/>
    <p:sldId id="419" r:id="rId14"/>
    <p:sldId id="420" r:id="rId15"/>
    <p:sldId id="423" r:id="rId16"/>
    <p:sldId id="425" r:id="rId17"/>
    <p:sldId id="424" r:id="rId18"/>
    <p:sldId id="429" r:id="rId19"/>
    <p:sldId id="426" r:id="rId20"/>
    <p:sldId id="430" r:id="rId21"/>
    <p:sldId id="432" r:id="rId22"/>
    <p:sldId id="431" r:id="rId23"/>
    <p:sldId id="436" r:id="rId24"/>
    <p:sldId id="447" r:id="rId25"/>
    <p:sldId id="437" r:id="rId26"/>
    <p:sldId id="445" r:id="rId27"/>
    <p:sldId id="446" r:id="rId28"/>
    <p:sldId id="448" r:id="rId29"/>
    <p:sldId id="449" r:id="rId30"/>
    <p:sldId id="451" r:id="rId31"/>
    <p:sldId id="475" r:id="rId32"/>
    <p:sldId id="452" r:id="rId33"/>
    <p:sldId id="453" r:id="rId34"/>
    <p:sldId id="454" r:id="rId35"/>
    <p:sldId id="477" r:id="rId36"/>
    <p:sldId id="478" r:id="rId37"/>
    <p:sldId id="479" r:id="rId38"/>
    <p:sldId id="480" r:id="rId39"/>
    <p:sldId id="481" r:id="rId40"/>
    <p:sldId id="482" r:id="rId41"/>
    <p:sldId id="483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491" r:id="rId50"/>
    <p:sldId id="492" r:id="rId51"/>
    <p:sldId id="493" r:id="rId52"/>
    <p:sldId id="494" r:id="rId53"/>
    <p:sldId id="495" r:id="rId54"/>
    <p:sldId id="496" r:id="rId55"/>
    <p:sldId id="497" r:id="rId56"/>
    <p:sldId id="498" r:id="rId57"/>
    <p:sldId id="499" r:id="rId58"/>
    <p:sldId id="500" r:id="rId59"/>
    <p:sldId id="501" r:id="rId60"/>
    <p:sldId id="502" r:id="rId61"/>
    <p:sldId id="503" r:id="rId62"/>
    <p:sldId id="504" r:id="rId63"/>
    <p:sldId id="505" r:id="rId64"/>
    <p:sldId id="506" r:id="rId65"/>
    <p:sldId id="507" r:id="rId66"/>
    <p:sldId id="508" r:id="rId67"/>
    <p:sldId id="509" r:id="rId68"/>
    <p:sldId id="510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6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44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7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image" Target="../media/image7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3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EA5FD-FF53-A44A-9188-6CFBE49BE89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04216-2D05-844B-94FB-5444D446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3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7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constant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</a:t>
            </a:r>
            <a:r>
              <a:rPr lang="en-US" baseline="0" smtClean="0"/>
              <a:t>constant factor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they are vectors (i.e. points) and they support/define</a:t>
            </a:r>
            <a:r>
              <a:rPr lang="en-US" baseline="0" dirty="0" smtClean="0"/>
              <a:t>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“distance” is the </a:t>
            </a:r>
            <a:r>
              <a:rPr lang="en-US" dirty="0" err="1" smtClean="0"/>
              <a:t>unnormalized</a:t>
            </a:r>
            <a:r>
              <a:rPr lang="en-US" dirty="0" smtClean="0"/>
              <a:t> projection, not to be confused with the true distance which would be with respect to w/||w||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points are incorrectly classified so the prediction (</a:t>
            </a:r>
            <a:r>
              <a:rPr lang="en-US" dirty="0" err="1" smtClean="0"/>
              <a:t>wx+b</a:t>
            </a:r>
            <a:r>
              <a:rPr lang="en-US" dirty="0" smtClean="0"/>
              <a:t>)</a:t>
            </a:r>
            <a:r>
              <a:rPr lang="en-US" baseline="0" dirty="0" smtClean="0"/>
              <a:t> times the label (</a:t>
            </a:r>
            <a:r>
              <a:rPr lang="en-US" baseline="0" dirty="0" err="1" smtClean="0"/>
              <a:t>yi</a:t>
            </a:r>
            <a:r>
              <a:rPr lang="en-US" baseline="0" dirty="0" smtClean="0"/>
              <a:t>) will have different 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4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5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11/23/2018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C12E44-21C8-A94C-BB3D-BAFA06C528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7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3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FEED5137-3D9A-B446-B923-E853444FB1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emf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3.emf"/><Relationship Id="rId10" Type="http://schemas.openxmlformats.org/officeDocument/2006/relationships/image" Target="../media/image4.e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7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6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7.emf"/><Relationship Id="rId9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24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6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82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27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8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3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7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25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5.bin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image" Target="../media/image30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0.bin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2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32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25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42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33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46.bin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25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40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3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50.bin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4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15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.emf"/><Relationship Id="rId9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Large Margin Classifiers</a:t>
            </a:r>
            <a:endParaRPr lang="en-US" sz="5400" spc="-5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90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86582"/>
              </p:ext>
            </p:extLst>
          </p:nvPr>
        </p:nvGraphicFramePr>
        <p:xfrm>
          <a:off x="5885671" y="19709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26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5671" y="19709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81996"/>
              </p:ext>
            </p:extLst>
          </p:nvPr>
        </p:nvGraphicFramePr>
        <p:xfrm>
          <a:off x="5948202" y="32018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27" name="Equation" r:id="rId6" imgW="1206500" imgH="215900" progId="Equation.3">
                  <p:embed/>
                </p:oleObj>
              </mc:Choice>
              <mc:Fallback>
                <p:oleObj name="Equation" r:id="rId6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8202" y="32018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112501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28"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98048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29" name="Equation" r:id="rId9" imgW="1219200" imgH="215900" progId="Equation.3">
                  <p:embed/>
                </p:oleObj>
              </mc:Choice>
              <mc:Fallback>
                <p:oleObj name="Equation" r:id="rId9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4612" y="5541397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82050" y="5541397"/>
            <a:ext cx="206735" cy="54170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55222" y="5710837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40629" y="5514351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58067" y="4989685"/>
            <a:ext cx="444780" cy="106637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37200" y="5779775"/>
            <a:ext cx="10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31087" y="5438740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348525" y="4301121"/>
            <a:ext cx="664697" cy="1679325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55260" y="5665697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7333" y="58561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01794"/>
              </p:ext>
            </p:extLst>
          </p:nvPr>
        </p:nvGraphicFramePr>
        <p:xfrm>
          <a:off x="7583310" y="36883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30" name="Equation" r:id="rId11" imgW="342900" imgH="165100" progId="Equation.3">
                  <p:embed/>
                </p:oleObj>
              </mc:Choice>
              <mc:Fallback>
                <p:oleObj name="Equation" r:id="rId11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83310" y="36883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58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79921"/>
              </p:ext>
            </p:extLst>
          </p:nvPr>
        </p:nvGraphicFramePr>
        <p:xfrm>
          <a:off x="2851782" y="2825823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7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1782" y="2825823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54943"/>
              </p:ext>
            </p:extLst>
          </p:nvPr>
        </p:nvGraphicFramePr>
        <p:xfrm>
          <a:off x="2930525" y="36648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8"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0525" y="36648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327376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28649" y="5246778"/>
            <a:ext cx="5723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We’ll assume c =1, however, any c &gt; 0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5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4600" y="3282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6488" y="62722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123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6563" y="4459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28963" y="500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479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1363" y="3862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479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0363" y="4929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2363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4063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57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63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78263" y="598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0563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2238" y="534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6763" y="569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25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48088" y="3263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57688" y="3340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448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6549" y="3263900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990029" y="1865489"/>
            <a:ext cx="492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calculate the margin?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5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1667" y="1628674"/>
            <a:ext cx="87247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For any separating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, there exist some set of “closest points”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These are called the support vectors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979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86729" y="1603879"/>
            <a:ext cx="7070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margin is the distance to the support vectors, i.e. the “closest points”, on either side of the </a:t>
            </a:r>
            <a:r>
              <a:rPr lang="en-US" sz="2800" dirty="0" err="1" smtClean="0">
                <a:solidFill>
                  <a:srgbClr val="0000FF"/>
                </a:solidFill>
              </a:rPr>
              <a:t>hyperplane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36792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18230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462033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44399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08204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8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839410"/>
              </p:ext>
            </p:extLst>
          </p:nvPr>
        </p:nvGraphicFramePr>
        <p:xfrm>
          <a:off x="5390896" y="3903423"/>
          <a:ext cx="2594606" cy="56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39" name="Equation" r:id="rId3" imgW="1104900" imgH="241300" progId="Equation.3">
                  <p:embed/>
                </p:oleObj>
              </mc:Choice>
              <mc:Fallback>
                <p:oleObj name="Equation" r:id="rId3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0896" y="3903423"/>
                        <a:ext cx="2594606" cy="56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12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48619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42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 normalized weight vectors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612674"/>
              </p:ext>
            </p:extLst>
          </p:nvPr>
        </p:nvGraphicFramePr>
        <p:xfrm>
          <a:off x="4858455" y="3301843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72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8455" y="3301843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846562"/>
              </p:ext>
            </p:extLst>
          </p:nvPr>
        </p:nvGraphicFramePr>
        <p:xfrm>
          <a:off x="5600700" y="4315181"/>
          <a:ext cx="30257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73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0700" y="4315181"/>
                        <a:ext cx="30257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60531"/>
              </p:ext>
            </p:extLst>
          </p:nvPr>
        </p:nvGraphicFramePr>
        <p:xfrm>
          <a:off x="5626983" y="5187950"/>
          <a:ext cx="283051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74" name="Equation" r:id="rId7" imgW="1282700" imgH="419100" progId="Equation.3">
                  <p:embed/>
                </p:oleObj>
              </mc:Choice>
              <mc:Fallback>
                <p:oleObj name="Equation" r:id="rId7" imgW="1282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26983" y="5187950"/>
                        <a:ext cx="2830512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91638"/>
              </p:ext>
            </p:extLst>
          </p:nvPr>
        </p:nvGraphicFramePr>
        <p:xfrm>
          <a:off x="5629275" y="6242127"/>
          <a:ext cx="9239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75" name="Equation" r:id="rId9" imgW="419100" imgH="165100" progId="Equation.3">
                  <p:embed/>
                </p:oleObj>
              </mc:Choice>
              <mc:Fallback>
                <p:oleObj name="Equation" r:id="rId9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9275" y="6242127"/>
                        <a:ext cx="923925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87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13532" y="204029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75420" y="502955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35017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495" y="32166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927895" y="3762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468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080295" y="2619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5468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699295" y="3686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461295" y="3305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362995" y="32928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19946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29852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677195" y="47406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299495" y="36103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731170" y="41040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375695" y="44485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0614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547020" y="20212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156620" y="2097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22342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1350170" y="190764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313531" y="240153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635794" y="211014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420" y="5207000"/>
            <a:ext cx="8352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Two main variations in linear classifiers: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which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they choose when the data is linearly separable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how they handle data that is not linearly separable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 flipV="1">
            <a:off x="4980444" y="201524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4842332" y="500450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601708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auto">
          <a:xfrm>
            <a:off x="5442407" y="31915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5594807" y="3737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52138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5747207" y="2594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52138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2"/>
          <p:cNvSpPr>
            <a:spLocks noChangeArrowheads="1"/>
          </p:cNvSpPr>
          <p:nvPr/>
        </p:nvSpPr>
        <p:spPr bwMode="auto">
          <a:xfrm>
            <a:off x="5366207" y="3661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6128207" y="3280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auto">
          <a:xfrm>
            <a:off x="5428047" y="273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5"/>
          <p:cNvSpPr>
            <a:spLocks noChangeArrowheads="1"/>
          </p:cNvSpPr>
          <p:nvPr/>
        </p:nvSpPr>
        <p:spPr bwMode="auto">
          <a:xfrm>
            <a:off x="66616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auto">
          <a:xfrm>
            <a:off x="76522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7"/>
          <p:cNvSpPr>
            <a:spLocks noChangeArrowheads="1"/>
          </p:cNvSpPr>
          <p:nvPr/>
        </p:nvSpPr>
        <p:spPr bwMode="auto">
          <a:xfrm>
            <a:off x="6344107" y="47155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18"/>
          <p:cNvSpPr>
            <a:spLocks noChangeArrowheads="1"/>
          </p:cNvSpPr>
          <p:nvPr/>
        </p:nvSpPr>
        <p:spPr bwMode="auto">
          <a:xfrm>
            <a:off x="6966407" y="35852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9"/>
          <p:cNvSpPr>
            <a:spLocks noChangeArrowheads="1"/>
          </p:cNvSpPr>
          <p:nvPr/>
        </p:nvSpPr>
        <p:spPr bwMode="auto">
          <a:xfrm>
            <a:off x="6398082" y="40789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20"/>
          <p:cNvSpPr>
            <a:spLocks noChangeArrowheads="1"/>
          </p:cNvSpPr>
          <p:nvPr/>
        </p:nvSpPr>
        <p:spPr bwMode="auto">
          <a:xfrm>
            <a:off x="7042607" y="44234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1"/>
          <p:cNvSpPr>
            <a:spLocks noChangeArrowheads="1"/>
          </p:cNvSpPr>
          <p:nvPr/>
        </p:nvSpPr>
        <p:spPr bwMode="auto">
          <a:xfrm>
            <a:off x="77284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2"/>
          <p:cNvSpPr>
            <a:spLocks noChangeArrowheads="1"/>
          </p:cNvSpPr>
          <p:nvPr/>
        </p:nvSpPr>
        <p:spPr bwMode="auto">
          <a:xfrm>
            <a:off x="6213932" y="19961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6823532" y="2072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789033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 flipV="1">
            <a:off x="6017082" y="1882600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5046942" y="1693333"/>
            <a:ext cx="1255889" cy="190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 flipV="1">
            <a:off x="5302706" y="2085095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3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9744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66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752557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13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4130515"/>
            <a:ext cx="206735" cy="49727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117132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89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4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26038" y="2226117"/>
            <a:ext cx="265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Thought experiment: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108222" y="2765778"/>
            <a:ext cx="3640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Someone gives you the optimal support vectors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Where is the max margin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09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02237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42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Max margin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is halfway in between the positive support vectors and the negative support vectors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1333" y="5700889"/>
            <a:ext cx="101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20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30655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05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 margin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 is halfway in between the positive support vectors and the negative support vectors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15963" y="4825524"/>
            <a:ext cx="36793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All support vectors are the same distance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To maximize, </a:t>
            </a:r>
            <a:r>
              <a:rPr lang="en-US" sz="2000" dirty="0" err="1" smtClean="0">
                <a:solidFill>
                  <a:srgbClr val="0000FF"/>
                </a:solidFill>
              </a:rPr>
              <a:t>hyperplane</a:t>
            </a:r>
            <a:r>
              <a:rPr lang="en-US" sz="2000" dirty="0" smtClean="0">
                <a:solidFill>
                  <a:srgbClr val="0000FF"/>
                </a:solidFill>
              </a:rPr>
              <a:t> should be directly in between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3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49062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68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1321994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69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7294007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70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4389255" y="3481503"/>
            <a:ext cx="4411184" cy="2412766"/>
            <a:chOff x="4666566" y="4418955"/>
            <a:chExt cx="4411184" cy="2412766"/>
          </a:xfrm>
        </p:grpSpPr>
        <p:grpSp>
          <p:nvGrpSpPr>
            <p:cNvPr id="9" name="Group 8"/>
            <p:cNvGrpSpPr/>
            <p:nvPr/>
          </p:nvGrpSpPr>
          <p:grpSpPr>
            <a:xfrm>
              <a:off x="4666566" y="4418955"/>
              <a:ext cx="4411184" cy="2412766"/>
              <a:chOff x="4666566" y="4418955"/>
              <a:chExt cx="4411184" cy="241276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666566" y="4418955"/>
                <a:ext cx="4411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What is </a:t>
                </a:r>
                <a:r>
                  <a:rPr lang="en-US" sz="2400" i="1" dirty="0" err="1" smtClean="0">
                    <a:solidFill>
                      <a:srgbClr val="FF0000"/>
                    </a:solidFill>
                  </a:rPr>
                  <a:t>wx+b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for support vectors?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721627" y="5192832"/>
                <a:ext cx="723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Hint:</a:t>
                </a:r>
                <a:endParaRPr lang="en-US" sz="2400" dirty="0"/>
              </a:p>
            </p:txBody>
          </p:sp>
          <p:graphicFrame>
            <p:nvGraphicFramePr>
              <p:cNvPr id="61" name="Object 6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887754"/>
                  </p:ext>
                </p:extLst>
              </p:nvPr>
            </p:nvGraphicFramePr>
            <p:xfrm>
              <a:off x="5374950" y="6374951"/>
              <a:ext cx="2525591" cy="4567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971" name="Equation" r:id="rId9" imgW="1193800" imgH="215900" progId="Equation.3">
                      <p:embed/>
                    </p:oleObj>
                  </mc:Choice>
                  <mc:Fallback>
                    <p:oleObj name="Equation" r:id="rId9" imgW="11938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374950" y="6374951"/>
                            <a:ext cx="2525591" cy="45677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TextBox 63"/>
              <p:cNvSpPr txBox="1"/>
              <p:nvPr/>
            </p:nvSpPr>
            <p:spPr>
              <a:xfrm>
                <a:off x="5059863" y="5932508"/>
                <a:ext cx="1201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subject to:</a:t>
                </a:r>
                <a:endParaRPr lang="en-US" sz="2000" dirty="0"/>
              </a:p>
            </p:txBody>
          </p:sp>
        </p:grpSp>
        <p:graphicFrame>
          <p:nvGraphicFramePr>
            <p:cNvPr id="65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1141808"/>
                </p:ext>
              </p:extLst>
            </p:nvPr>
          </p:nvGraphicFramePr>
          <p:xfrm>
            <a:off x="5356627" y="5604162"/>
            <a:ext cx="2326996" cy="380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72" name="Equation" r:id="rId11" imgW="1320800" imgH="215900" progId="Equation.3">
                    <p:embed/>
                  </p:oleObj>
                </mc:Choice>
                <mc:Fallback>
                  <p:oleObj name="Equation" r:id="rId11" imgW="1320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56627" y="5604162"/>
                          <a:ext cx="2326996" cy="3803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6607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755675"/>
              </p:ext>
            </p:extLst>
          </p:nvPr>
        </p:nvGraphicFramePr>
        <p:xfrm>
          <a:off x="2851782" y="211711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42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1782" y="211711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323603"/>
              </p:ext>
            </p:extLst>
          </p:nvPr>
        </p:nvGraphicFramePr>
        <p:xfrm>
          <a:off x="2930525" y="2838802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43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2838802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45532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42998" y="4148667"/>
            <a:ext cx="3721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support vectors have 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84682"/>
              </p:ext>
            </p:extLst>
          </p:nvPr>
        </p:nvGraphicFramePr>
        <p:xfrm>
          <a:off x="5464361" y="4193301"/>
          <a:ext cx="2019077" cy="451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44" name="Equation" r:id="rId7" imgW="965200" imgH="215900" progId="Equation.3">
                  <p:embed/>
                </p:oleObj>
              </mc:Choice>
              <mc:Fallback>
                <p:oleObj name="Equation" r:id="rId7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4361" y="4193301"/>
                        <a:ext cx="2019077" cy="451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30973" y="5069568"/>
            <a:ext cx="661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Otherwise, we could make the margin larger!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606523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12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7068940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13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3898172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14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652863"/>
              </p:ext>
            </p:extLst>
          </p:nvPr>
        </p:nvGraphicFramePr>
        <p:xfrm>
          <a:off x="4716992" y="3352800"/>
          <a:ext cx="217805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15" name="Equation" r:id="rId9" imgW="965200" imgH="508000" progId="Equation.3">
                  <p:embed/>
                </p:oleObj>
              </mc:Choice>
              <mc:Fallback>
                <p:oleObj name="Equation" r:id="rId9" imgW="9652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6992" y="3352800"/>
                        <a:ext cx="2178050" cy="114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79183" y="3714690"/>
            <a:ext cx="1927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negative example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6669961" y="3714691"/>
            <a:ext cx="409222" cy="35394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719466"/>
              </p:ext>
            </p:extLst>
          </p:nvPr>
        </p:nvGraphicFramePr>
        <p:xfrm>
          <a:off x="4716992" y="4738689"/>
          <a:ext cx="8588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16" name="Equation" r:id="rId11" imgW="381000" imgH="444500" progId="Equation.3">
                  <p:embed/>
                </p:oleObj>
              </mc:Choice>
              <mc:Fallback>
                <p:oleObj name="Equation" r:id="rId11" imgW="381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16992" y="4738689"/>
                        <a:ext cx="858837" cy="100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666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562139"/>
              </p:ext>
            </p:extLst>
          </p:nvPr>
        </p:nvGraphicFramePr>
        <p:xfrm>
          <a:off x="2817957" y="1941911"/>
          <a:ext cx="197485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65" name="Equation" r:id="rId3" imgW="800100" imgH="444500" progId="Equation.3">
                  <p:embed/>
                </p:oleObj>
              </mc:Choice>
              <mc:Fallback>
                <p:oleObj name="Equation" r:id="rId3" imgW="800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7957" y="1941911"/>
                        <a:ext cx="1974850" cy="109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11211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66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</p:txBody>
      </p:sp>
    </p:spTree>
    <p:extLst>
      <p:ext uri="{BB962C8B-B14F-4D97-AF65-F5344CB8AC3E}">
        <p14:creationId xmlns:p14="http://schemas.microsoft.com/office/powerpoint/2010/main" val="42934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054847"/>
              </p:ext>
            </p:extLst>
          </p:nvPr>
        </p:nvGraphicFramePr>
        <p:xfrm>
          <a:off x="2874080" y="2357306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05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4080" y="2357306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10603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06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33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2129" y="35105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79200"/>
              </p:ext>
            </p:extLst>
          </p:nvPr>
        </p:nvGraphicFramePr>
        <p:xfrm>
          <a:off x="1167144" y="2945005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0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7144" y="2945005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099359"/>
              </p:ext>
            </p:extLst>
          </p:nvPr>
        </p:nvGraphicFramePr>
        <p:xfrm>
          <a:off x="1223589" y="3972173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1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3589" y="3972173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86780" y="4559586"/>
            <a:ext cx="6173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constraints: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make sure the data is separable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encourages w to be larger (once the data is separable)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56261" y="2411875"/>
            <a:ext cx="630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minimization criterion wants w to be as small as possible</a:t>
            </a:r>
          </a:p>
        </p:txBody>
      </p:sp>
    </p:spTree>
    <p:extLst>
      <p:ext uri="{BB962C8B-B14F-4D97-AF65-F5344CB8AC3E}">
        <p14:creationId xmlns:p14="http://schemas.microsoft.com/office/powerpoint/2010/main" val="4400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39365"/>
              </p:ext>
            </p:extLst>
          </p:nvPr>
        </p:nvGraphicFramePr>
        <p:xfrm>
          <a:off x="2930525" y="3549529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9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0525" y="3549529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30525" y="4562944"/>
            <a:ext cx="243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the squared?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883056"/>
              </p:ext>
            </p:extLst>
          </p:nvPr>
        </p:nvGraphicFramePr>
        <p:xfrm>
          <a:off x="2727325" y="2282825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0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282825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1402"/>
              </p:ext>
            </p:extLst>
          </p:nvPr>
        </p:nvGraphicFramePr>
        <p:xfrm>
          <a:off x="5532936" y="357128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47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2936" y="357128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91476" y="29445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386562"/>
              </p:ext>
            </p:extLst>
          </p:nvPr>
        </p:nvGraphicFramePr>
        <p:xfrm>
          <a:off x="5182099" y="2259013"/>
          <a:ext cx="33528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48" name="Equation" r:id="rId5" imgW="1358900" imgH="317500" progId="Equation.3">
                  <p:embed/>
                </p:oleObj>
              </mc:Choice>
              <mc:Fallback>
                <p:oleObj name="Equation" r:id="rId5" imgW="1358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2099" y="2259013"/>
                        <a:ext cx="33528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247444" y="1707445"/>
            <a:ext cx="0" cy="253093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48325"/>
              </p:ext>
            </p:extLst>
          </p:nvPr>
        </p:nvGraphicFramePr>
        <p:xfrm>
          <a:off x="658144" y="369545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49" name="Equation" r:id="rId7" imgW="1193800" imgH="215900" progId="Equation.3">
                  <p:embed/>
                </p:oleObj>
              </mc:Choice>
              <mc:Fallback>
                <p:oleObj name="Equation" r:id="rId7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144" y="369545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905" y="30969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47766"/>
              </p:ext>
            </p:extLst>
          </p:nvPr>
        </p:nvGraphicFramePr>
        <p:xfrm>
          <a:off x="534671" y="2304576"/>
          <a:ext cx="34782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50" name="Equation" r:id="rId8" imgW="1409700" imgH="368300" progId="Equation.3">
                  <p:embed/>
                </p:oleObj>
              </mc:Choice>
              <mc:Fallback>
                <p:oleObj name="Equation" r:id="rId8" imgW="1409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71" y="2304576"/>
                        <a:ext cx="347821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83532" y="4769556"/>
            <a:ext cx="672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Minimizing ||w|| is equivalent to minimizing ||w||</a:t>
            </a:r>
            <a:r>
              <a:rPr lang="en-US" sz="2400" baseline="30000" dirty="0" smtClean="0">
                <a:solidFill>
                  <a:srgbClr val="0000FF"/>
                </a:solidFill>
              </a:rPr>
              <a:t>2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2936" y="5693011"/>
            <a:ext cx="6538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 sum of the squared weights is a convex function!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vector machine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8691"/>
              </p:ext>
            </p:extLst>
          </p:nvPr>
        </p:nvGraphicFramePr>
        <p:xfrm>
          <a:off x="2953103" y="2637467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7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3103" y="2637467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7843" y="2175802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082441"/>
              </p:ext>
            </p:extLst>
          </p:nvPr>
        </p:nvGraphicFramePr>
        <p:xfrm>
          <a:off x="2826103" y="1535818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8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6103" y="1535818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8000" y="3265059"/>
            <a:ext cx="8036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a version of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</a:t>
            </a:r>
          </a:p>
          <a:p>
            <a:endParaRPr lang="en-US" sz="2400" dirty="0"/>
          </a:p>
          <a:p>
            <a:r>
              <a:rPr lang="en-US" sz="2400" dirty="0" smtClean="0"/>
              <a:t>Maximize/minimize a quadratic function</a:t>
            </a:r>
          </a:p>
          <a:p>
            <a:endParaRPr lang="en-US" sz="2400" dirty="0"/>
          </a:p>
          <a:p>
            <a:r>
              <a:rPr lang="en-US" sz="2400" dirty="0" smtClean="0"/>
              <a:t>Subject to a set of linear constraints</a:t>
            </a:r>
          </a:p>
          <a:p>
            <a:endParaRPr lang="en-US" sz="2400" dirty="0"/>
          </a:p>
          <a:p>
            <a:r>
              <a:rPr lang="en-US" sz="2400" dirty="0" smtClean="0"/>
              <a:t>Many, many variants of solving this problem (we’ll see one in a bit)</a:t>
            </a:r>
          </a:p>
        </p:txBody>
      </p:sp>
    </p:spTree>
    <p:extLst>
      <p:ext uri="{BB962C8B-B14F-4D97-AF65-F5344CB8AC3E}">
        <p14:creationId xmlns:p14="http://schemas.microsoft.com/office/powerpoint/2010/main" val="33579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11.2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Soft Margin Classifiers</a:t>
            </a:r>
            <a:endParaRPr lang="en-US" sz="5400" spc="-5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82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23510" y="5619044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</a:rPr>
              <a:t>What about this problem?</a:t>
            </a:r>
            <a:endParaRPr lang="en-US" sz="3600" b="0" dirty="0">
              <a:solidFill>
                <a:srgbClr val="FF0000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2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3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600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6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7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06477" y="5486400"/>
            <a:ext cx="822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We’d l</a:t>
            </a:r>
            <a:r>
              <a:rPr lang="en-US" sz="3600" b="0" dirty="0" smtClean="0">
                <a:solidFill>
                  <a:srgbClr val="0000FF"/>
                </a:solidFill>
              </a:rPr>
              <a:t>ike to learn something like this, but our constraints won’t allow it </a:t>
            </a:r>
            <a:r>
              <a:rPr lang="en-US" sz="3600" b="0" dirty="0" smtClean="0">
                <a:solidFill>
                  <a:srgbClr val="0000FF"/>
                </a:solidFill>
                <a:sym typeface="Wingdings"/>
              </a:rPr>
              <a:t></a:t>
            </a:r>
            <a:endParaRPr lang="en-US" sz="36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54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99471" y="27149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5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9471" y="27149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4211" y="21968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672471" y="1613329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6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2471" y="1613329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>
          <a:xfrm>
            <a:off x="2052838" y="3342569"/>
            <a:ext cx="972047" cy="747889"/>
          </a:xfrm>
          <a:prstGeom prst="downArrow">
            <a:avLst/>
          </a:prstGeom>
          <a:solidFill>
            <a:srgbClr val="3366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31259" y="5534025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7" name="Equation" r:id="rId7" imgW="1435100" imgH="215900" progId="Equation.3">
                  <p:embed/>
                </p:oleObj>
              </mc:Choice>
              <mc:Fallback>
                <p:oleObj name="Equation" r:id="rId7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1259" y="5534025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0287" y="50162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45793" y="4309302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8" name="Equation" r:id="rId9" imgW="1371600" imgH="304800" progId="Equation.3">
                  <p:embed/>
                </p:oleObj>
              </mc:Choice>
              <mc:Fallback>
                <p:oleObj name="Equation" r:id="rId9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5793" y="4309302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517238" y="6076950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9" name="Equation" r:id="rId11" imgW="381000" imgH="215900" progId="Equation.3">
                  <p:embed/>
                </p:oleObj>
              </mc:Choice>
              <mc:Fallback>
                <p:oleObj name="Equation" r:id="rId11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17238" y="6076950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48111" y="4689270"/>
            <a:ext cx="3055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slack variables </a:t>
            </a:r>
            <a:br>
              <a:rPr lang="en-US" sz="2400" dirty="0" smtClean="0"/>
            </a:br>
            <a:r>
              <a:rPr lang="en-US" sz="2400" dirty="0" smtClean="0"/>
              <a:t>(one for each example)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31931" y="4713111"/>
            <a:ext cx="890402" cy="3031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66445" y="5287665"/>
            <a:ext cx="1255888" cy="3708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57518" y="5935554"/>
            <a:ext cx="360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this have?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Slack variables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908176" y="3285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087084" y="324185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9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7084" y="324185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386112" y="272409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901618" y="201712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0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1618" y="201712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573063" y="378477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1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3063" y="378477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>
            <a:endCxn id="16412" idx="5"/>
          </p:cNvCxnSpPr>
          <p:nvPr/>
        </p:nvCxnSpPr>
        <p:spPr>
          <a:xfrm>
            <a:off x="1909235" y="3501673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8169" y="3419158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28889" y="5757333"/>
            <a:ext cx="197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slack penalties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9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52777" y="1600200"/>
            <a:ext cx="8932333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eparable: 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</a:t>
            </a:r>
            <a:r>
              <a:rPr lang="en-US" b="1" i="1" dirty="0" smtClean="0">
                <a:solidFill>
                  <a:srgbClr val="0000FF"/>
                </a:solidFill>
              </a:rPr>
              <a:t>some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separates the data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non-separable: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will continue to adjust as it iterates through the examples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final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will depend on which examples is saw recently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separable and non-separable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the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minimizes the objective function (loss + regularization)</a:t>
            </a:r>
          </a:p>
          <a:p>
            <a:pPr marL="594360" lvl="2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32004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Which </a:t>
            </a:r>
            <a:r>
              <a:rPr lang="en-US" dirty="0" err="1" smtClean="0">
                <a:solidFill>
                  <a:srgbClr val="FF0000"/>
                </a:solidFill>
              </a:rPr>
              <a:t>hyperplane</a:t>
            </a:r>
            <a:r>
              <a:rPr lang="en-US" dirty="0" smtClean="0">
                <a:solidFill>
                  <a:srgbClr val="FF0000"/>
                </a:solidFill>
              </a:rPr>
              <a:t> is this?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5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85440" y="478178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3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5440" y="478178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4468" y="426402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99974" y="355705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4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974" y="355705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671419" y="532470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5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1419" y="532470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671625" y="4591866"/>
            <a:ext cx="347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allowed to make a mistake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 flipV="1">
            <a:off x="4386112" y="3960868"/>
            <a:ext cx="1061742" cy="1169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020626" y="4906313"/>
            <a:ext cx="148166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47854" y="3557059"/>
            <a:ext cx="3318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penalized by how far from “correct”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0269" y="1959681"/>
            <a:ext cx="4455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trade-off between margin maximization and penalization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324370" y="2790678"/>
            <a:ext cx="1289963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89119" y="2643691"/>
            <a:ext cx="656319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9974" y="2147385"/>
            <a:ext cx="127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margin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Soft margin SVM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0665" y="4464504"/>
            <a:ext cx="489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problem!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728616" y="2929237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7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8616" y="2929237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27644" y="24114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43150" y="1704514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8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3150" y="1704514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214595" y="3472162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9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4595" y="3472162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77999" y="2846277"/>
            <a:ext cx="5723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svmjs</a:t>
            </a:r>
            <a:r>
              <a:rPr lang="en-US" dirty="0"/>
              <a:t>/demo/</a:t>
            </a:r>
          </a:p>
        </p:txBody>
      </p:sp>
    </p:spTree>
    <p:extLst>
      <p:ext uri="{BB962C8B-B14F-4D97-AF65-F5344CB8AC3E}">
        <p14:creationId xmlns:p14="http://schemas.microsoft.com/office/powerpoint/2010/main" val="34786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SVM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3" y="1862666"/>
            <a:ext cx="4035778" cy="42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1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2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3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2159" y="5420787"/>
            <a:ext cx="861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the optimal solution, w, b: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Can we figure out what the slack penalties are for each point?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0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5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6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7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2834307" y="2144889"/>
            <a:ext cx="1018026" cy="1231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487655" y="2268011"/>
            <a:ext cx="364678" cy="34501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78111" y="1806346"/>
            <a:ext cx="3394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 margin lines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represent </a:t>
            </a:r>
            <a:r>
              <a:rPr lang="en-US" sz="2400" dirty="0" err="1" smtClean="0">
                <a:solidFill>
                  <a:srgbClr val="FF0000"/>
                </a:solidFill>
              </a:rPr>
              <a:t>wrt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w,b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ross 5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8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8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8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8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4" y="2372786"/>
            <a:ext cx="55200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4199664" y="2030885"/>
          <a:ext cx="1646014" cy="474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87" name="Equation" r:id="rId9" imgW="749300" imgH="215900" progId="Equation.3">
                  <p:embed/>
                </p:oleObj>
              </mc:Choice>
              <mc:Fallback>
                <p:oleObj name="Equation" r:id="rId9" imgW="7493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9664" y="2030885"/>
                        <a:ext cx="1646014" cy="474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050925" y="1557338"/>
          <a:ext cx="18415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88" name="Equation" r:id="rId11" imgW="838200" imgH="215900" progId="Equation.3">
                  <p:embed/>
                </p:oleObj>
              </mc:Choice>
              <mc:Fallback>
                <p:oleObj name="Equation" r:id="rId11" imgW="838200" imgH="215900" progId="Equation.3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0925" y="1557338"/>
                        <a:ext cx="18415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/>
          <p:nvPr/>
        </p:nvCxnSpPr>
        <p:spPr>
          <a:xfrm>
            <a:off x="2798061" y="1987908"/>
            <a:ext cx="1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2179" y="5816425"/>
            <a:ext cx="59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Or: 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270390" y="5816425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89" name="Equation" r:id="rId13" imgW="965200" imgH="215900" progId="Equation.3">
                  <p:embed/>
                </p:oleObj>
              </mc:Choice>
              <mc:Fallback>
                <p:oleObj name="Equation" r:id="rId13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70390" y="5816425"/>
                        <a:ext cx="2120900" cy="474662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8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9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0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1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outside (or on) the margin AND correctly classified?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0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5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5615001"/>
            <a:ext cx="848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0!  The slack variables have to be greater than or equal to zero and if they’re on or beyond the margin then </a:t>
            </a:r>
            <a:r>
              <a:rPr lang="en-US" sz="2400" dirty="0" err="1" smtClean="0">
                <a:solidFill>
                  <a:srgbClr val="0000FF"/>
                </a:solidFill>
              </a:rPr>
              <a:t>y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</a:rPr>
              <a:t>wx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</a:rPr>
              <a:t>+b</a:t>
            </a:r>
            <a:r>
              <a:rPr lang="en-US" sz="2400" dirty="0" smtClean="0">
                <a:solidFill>
                  <a:srgbClr val="0000FF"/>
                </a:solidFill>
              </a:rPr>
              <a:t>) ≥ 1 already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0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6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7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9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inside the margin AND classified correctly?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142156" y="3624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9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32" y="176753"/>
            <a:ext cx="80772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 would you choose?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86819" y="193816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48707" y="492742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2345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48782" y="31144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01182" y="366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201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53582" y="2517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201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872582" y="3584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34582" y="3203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36282" y="31906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679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585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50482" y="46384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472782" y="35081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04457" y="40019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48982" y="43463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347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20307" y="19191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29907" y="1995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39670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23457" y="180551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2486818" y="229940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2809081" y="200801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8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5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6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7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8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230579" y="5477420"/>
            <a:ext cx="723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Difference from point to the margin.</a:t>
            </a:r>
            <a:r>
              <a:rPr lang="en-US" sz="2400" dirty="0" smtClean="0">
                <a:solidFill>
                  <a:srgbClr val="FF0000"/>
                </a:solidFill>
              </a:rPr>
              <a:t>  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306197" y="3808064"/>
            <a:ext cx="177712" cy="14022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248390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9" name="Equation" r:id="rId11" imgW="1206500" imgH="215900" progId="Equation.3">
                  <p:embed/>
                </p:oleObj>
              </mc:Choice>
              <mc:Fallback>
                <p:oleObj name="Equation" r:id="rId11" imgW="12065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390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7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01897" y="5671445"/>
            <a:ext cx="82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that are incorrectly classified?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27756" y="3454056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487617" y="408446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15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8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9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0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1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838768" y="3661452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15004" y="5451507"/>
            <a:ext cx="131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2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2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3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4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5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250" y="606655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242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1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2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3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4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5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757975" y="6168862"/>
            <a:ext cx="94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-?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1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5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6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7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8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9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060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9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20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21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22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23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lang="en-US" sz="24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517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3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4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5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6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76727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7" name="Equation" r:id="rId12" imgW="1206500" imgH="215900" progId="Equation.3">
                  <p:embed/>
                </p:oleObj>
              </mc:Choice>
              <mc:Fallback>
                <p:oleObj name="Equation" r:id="rId12" imgW="1206500" imgH="21590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6727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98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863672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2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3672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162699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2863672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3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3672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4166205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4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66205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88547" y="4427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5" name="Equation" r:id="rId10" imgW="2641600" imgH="571500" progId="Equation.3">
                  <p:embed/>
                </p:oleObj>
              </mc:Choice>
              <mc:Fallback>
                <p:oleObj name="Equation" r:id="rId10" imgW="2641600" imgH="5715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88547" y="4427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648" y="3880555"/>
            <a:ext cx="7896352" cy="1411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69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88547" y="1633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1" name="Equation" r:id="rId3" imgW="2641600" imgH="571500" progId="Equation.3">
                  <p:embed/>
                </p:oleObj>
              </mc:Choice>
              <mc:Fallback>
                <p:oleObj name="Equation" r:id="rId3" imgW="2641600" imgH="5715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8547" y="1633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3570111" y="3231444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636838" y="4708525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2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838" y="4708525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92614" y="5283906"/>
          <a:ext cx="21875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3" name="Equation" r:id="rId7" imgW="1016000" imgH="203200" progId="Equation.3">
                  <p:embed/>
                </p:oleObj>
              </mc:Choice>
              <mc:Fallback>
                <p:oleObj name="Equation" r:id="rId7" imgW="1016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2614" y="5283906"/>
                        <a:ext cx="21875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36838" y="6067778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familiar?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538956" y="214224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00844" y="513150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57559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00919" y="3318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153319" y="3864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7723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305719" y="2721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7723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924719" y="3788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686719" y="3407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588419" y="33947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2201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2107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902619" y="4842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524919" y="37122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956594" y="42059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601119" y="45504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2869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772444" y="21231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382044" y="2199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44884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281906" y="1837444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977106" y="18374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510506" y="19136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4991894" y="213589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853782" y="512515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02853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453857" y="33122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606257" y="3858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2252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758657" y="2715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2252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377657" y="3782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139657" y="3401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041357" y="33884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6730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6636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355557" y="48362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6977857" y="3705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409532" y="41996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054057" y="45441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7398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225382" y="21168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834982" y="2193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790178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5963444" y="1602494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811044" y="1831094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039644" y="1831094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31774" y="5897223"/>
            <a:ext cx="6321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Choose the line where the distance to the nearest point(s) is as large as possible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6677477">
            <a:off x="1217104" y="5196864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16439" y="5490638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5" name="Right Brace 54"/>
          <p:cNvSpPr/>
          <p:nvPr/>
        </p:nvSpPr>
        <p:spPr>
          <a:xfrm rot="6677477">
            <a:off x="5820219" y="5198363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377657" y="5350237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40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loss!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035423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0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423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4812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893715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Hinge:</a:t>
            </a:r>
            <a:endParaRPr lang="en-US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049534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1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9534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24344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Exponential:</a:t>
            </a:r>
            <a:endParaRPr lang="en-US" sz="2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140687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2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0687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69683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Squared loss:</a:t>
            </a:r>
            <a:endParaRPr lang="en-US" sz="2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140687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3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0687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665111" y="3080230"/>
            <a:ext cx="5475111" cy="66732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4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5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6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7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60222" y="3852333"/>
            <a:ext cx="468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Do we need the constraints still?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62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3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4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5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6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3570111" y="3640666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338263" y="5081235"/>
          <a:ext cx="58975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7" name="Equation" r:id="rId12" imgW="2641600" imgH="304800" progId="Equation.3">
                  <p:embed/>
                </p:oleObj>
              </mc:Choice>
              <mc:Fallback>
                <p:oleObj name="Equation" r:id="rId12" imgW="264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38263" y="5081235"/>
                        <a:ext cx="5897562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13222" y="6038334"/>
            <a:ext cx="306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Unconstrained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82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32000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2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28888" y="2822222"/>
            <a:ext cx="609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like something we’ve seen before?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520119" y="3951993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3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0119" y="3951993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6445" y="5136444"/>
            <a:ext cx="3471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400778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6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0778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00778" y="5758744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7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0778" y="5758744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400778" y="2819752"/>
          <a:ext cx="47355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8" name="Equation" r:id="rId7" imgW="2120900" imgH="393700" progId="Equation.3">
                  <p:embed/>
                </p:oleObj>
              </mc:Choice>
              <mc:Fallback>
                <p:oleObj name="Equation" r:id="rId7" imgW="2120900" imgH="393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0778" y="2819752"/>
                        <a:ext cx="47355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1556" y="2862086"/>
            <a:ext cx="2631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multiply through by 1/C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and rearrange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595688" y="4071938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9" name="Equation" r:id="rId9" imgW="2082800" imgH="304800" progId="Equation.3">
                  <p:embed/>
                </p:oleObj>
              </mc:Choice>
              <mc:Fallback>
                <p:oleObj name="Equation" r:id="rId9" imgW="2082800" imgH="304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95688" y="4071938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0349" y="4216429"/>
            <a:ext cx="136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let </a:t>
            </a:r>
            <a:r>
              <a:rPr lang="en-US" sz="2000" dirty="0" err="1" smtClean="0">
                <a:solidFill>
                  <a:srgbClr val="0000FF"/>
                </a:solidFill>
              </a:rPr>
              <a:t>λ</a:t>
            </a:r>
            <a:r>
              <a:rPr lang="en-US" sz="2000" dirty="0" smtClean="0">
                <a:solidFill>
                  <a:srgbClr val="0000FF"/>
                </a:solidFill>
              </a:rPr>
              <a:t>=1/C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6667" y="5103166"/>
            <a:ext cx="523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type of gradient descent problem?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220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way to solve the soft margin SVM problem is using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83355" y="2822222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5"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3355" y="2822222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8080" y="4501445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81111" y="3498497"/>
            <a:ext cx="1721556" cy="10029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83369" y="4653845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76623" y="3368675"/>
            <a:ext cx="129821" cy="113277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3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SVM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4841701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765300" y="4841701"/>
          <a:ext cx="52498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4" name="Equation" r:id="rId3" imgW="2578100" imgH="457200" progId="Equation.3">
                  <p:embed/>
                </p:oleObj>
              </mc:Choice>
              <mc:Fallback>
                <p:oleObj name="Equation" r:id="rId3" imgW="25781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300" y="4841701"/>
                        <a:ext cx="52498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5" name="Equation" r:id="rId5" imgW="2654300" imgH="431800" progId="Equation.3">
                  <p:embed/>
                </p:oleObj>
              </mc:Choice>
              <mc:Fallback>
                <p:oleObj name="Equation" r:id="rId5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80555" y="5684334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22973" y="5684334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652" y="6266553"/>
            <a:ext cx="859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Finds the largest margin </a:t>
            </a:r>
            <a:r>
              <a:rPr lang="en-US" sz="2000" dirty="0" err="1" smtClean="0">
                <a:solidFill>
                  <a:srgbClr val="FF6600"/>
                </a:solidFill>
              </a:rPr>
              <a:t>hyperplane</a:t>
            </a:r>
            <a:r>
              <a:rPr lang="en-US" sz="2000" dirty="0" smtClean="0">
                <a:solidFill>
                  <a:srgbClr val="FF6600"/>
                </a:solidFill>
              </a:rPr>
              <a:t> while allowing for a soft 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809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successful (if not the most successful) classification approach: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5799769"/>
            <a:ext cx="2585156" cy="1030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8334" y="3816673"/>
            <a:ext cx="258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Support vector machine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481667" y="5238476"/>
            <a:ext cx="2331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perceptron algorithm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380067" y="4458020"/>
            <a:ext cx="209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 nearest neighbor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81667" y="3132667"/>
            <a:ext cx="147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decision tree</a:t>
            </a:r>
            <a:endParaRPr lang="en-US" sz="2000" dirty="0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84" y="3132667"/>
            <a:ext cx="3826983" cy="355999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96" y="3735045"/>
            <a:ext cx="4359990" cy="410353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883" y="4434854"/>
            <a:ext cx="3457473" cy="281422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5090928"/>
            <a:ext cx="3627165" cy="3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99" y="-81878"/>
            <a:ext cx="8153400" cy="990600"/>
          </a:xfrm>
        </p:spPr>
        <p:txBody>
          <a:bodyPr/>
          <a:lstStyle/>
          <a:p>
            <a:r>
              <a:rPr lang="en-US" dirty="0" smtClean="0"/>
              <a:t>Trends over time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125"/>
            <a:ext cx="9144000" cy="60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648494" y="187078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10382" y="486004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8513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110457" y="30471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262857" y="3593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818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415257" y="2450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8818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1034257" y="3517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796257" y="3136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697957" y="31233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3296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3202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2012157" y="45711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634457" y="34408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2066132" y="3934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710657" y="42790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3964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881982" y="1851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491582" y="1927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55838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391444" y="1565982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1086644" y="15659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620044" y="16421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5101432" y="186443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963320" y="485369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13807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563395" y="30407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715795" y="3586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3347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868195" y="2443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3347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487195" y="3510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249195" y="3129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150895" y="31169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7825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7731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465095" y="45647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7087395" y="34344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519070" y="39281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163595" y="42726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8493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334920" y="18453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944520" y="1921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801132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6072982" y="1331032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920582" y="1559632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149182" y="1559632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81857" y="5658726"/>
            <a:ext cx="8001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</a:t>
            </a:r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r>
              <a:rPr lang="en-US" sz="2000" dirty="0" smtClean="0">
                <a:solidFill>
                  <a:srgbClr val="0000FF"/>
                </a:solidFill>
              </a:rPr>
              <a:t> of a classifier is the distance to the closest points of either </a:t>
            </a:r>
            <a:r>
              <a:rPr lang="en-US" sz="2000" dirty="0" smtClean="0">
                <a:solidFill>
                  <a:srgbClr val="0000FF"/>
                </a:solidFill>
              </a:rPr>
              <a:t>class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FF6600"/>
                </a:solidFill>
              </a:rPr>
              <a:t>L</a:t>
            </a:r>
            <a:r>
              <a:rPr lang="en-US" sz="2000" dirty="0" smtClean="0">
                <a:solidFill>
                  <a:srgbClr val="FF6600"/>
                </a:solidFill>
              </a:rPr>
              <a:t>arge margin </a:t>
            </a:r>
            <a:r>
              <a:rPr lang="en-US" sz="2000" dirty="0" smtClean="0">
                <a:solidFill>
                  <a:srgbClr val="0000FF"/>
                </a:solidFill>
              </a:rPr>
              <a:t>classifiers attempt to maximize this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5977" y="5219176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7195" y="5078775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7" name="Right Brace 56"/>
          <p:cNvSpPr/>
          <p:nvPr/>
        </p:nvSpPr>
        <p:spPr>
          <a:xfrm rot="6677477">
            <a:off x="1344103" y="4900533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6677477">
            <a:off x="5947218" y="4902032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7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Select the </a:t>
            </a:r>
            <a:r>
              <a:rPr lang="en-US" sz="2800" dirty="0" err="1" smtClean="0"/>
              <a:t>hyperplane</a:t>
            </a:r>
            <a:r>
              <a:rPr lang="en-US" sz="2800" dirty="0" smtClean="0"/>
              <a:t> with the largest margin where the points are classified correctly!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Setup as a </a:t>
            </a:r>
            <a:r>
              <a:rPr lang="en-US" sz="2800" dirty="0" smtClean="0">
                <a:solidFill>
                  <a:srgbClr val="FF6600"/>
                </a:solidFill>
              </a:rPr>
              <a:t>constrained optimization problem</a:t>
            </a:r>
            <a:r>
              <a:rPr lang="en-US" sz="2800" dirty="0" smtClean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284668"/>
              </p:ext>
            </p:extLst>
          </p:nvPr>
        </p:nvGraphicFramePr>
        <p:xfrm>
          <a:off x="2556494" y="455884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67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6494" y="455884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29296"/>
              </p:ext>
            </p:extLst>
          </p:nvPr>
        </p:nvGraphicFramePr>
        <p:xfrm>
          <a:off x="2603769" y="5531092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68" name="Equation" r:id="rId5" imgW="1219200" imgH="215900" progId="Equation.3">
                  <p:embed/>
                </p:oleObj>
              </mc:Choice>
              <mc:Fallback>
                <p:oleObj name="Equation" r:id="rId5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3769" y="5531092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05201" y="5528957"/>
            <a:ext cx="253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this say?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326423"/>
              </p:ext>
            </p:extLst>
          </p:nvPr>
        </p:nvGraphicFramePr>
        <p:xfrm>
          <a:off x="5723586" y="19648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08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3586" y="19648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785562"/>
              </p:ext>
            </p:extLst>
          </p:nvPr>
        </p:nvGraphicFramePr>
        <p:xfrm>
          <a:off x="5786117" y="31957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09" name="Equation" r:id="rId5" imgW="1206500" imgH="215900" progId="Equation.3">
                  <p:embed/>
                </p:oleObj>
              </mc:Choice>
              <mc:Fallback>
                <p:oleObj name="Equation" r:id="rId5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86117" y="31957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825169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10" name="Equation" r:id="rId7" imgW="1320800" imgH="215900" progId="Equation.3">
                  <p:embed/>
                </p:oleObj>
              </mc:Choice>
              <mc:Fallback>
                <p:oleObj name="Equation" r:id="rId7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91991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11" name="Equation" r:id="rId8" imgW="1219200" imgH="215900" progId="Equation.3">
                  <p:embed/>
                </p:oleObj>
              </mc:Choice>
              <mc:Fallback>
                <p:oleObj name="Equation" r:id="rId8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09695" y="5080000"/>
            <a:ext cx="324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Are these equivalent?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88233"/>
              </p:ext>
            </p:extLst>
          </p:nvPr>
        </p:nvGraphicFramePr>
        <p:xfrm>
          <a:off x="7421225" y="36822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12" name="Equation" r:id="rId10" imgW="342900" imgH="165100" progId="Equation.3">
                  <p:embed/>
                </p:oleObj>
              </mc:Choice>
              <mc:Fallback>
                <p:oleObj name="Equation" r:id="rId10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21225" y="36822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4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12319</TotalTime>
  <Words>1583</Words>
  <Application>Microsoft Office PowerPoint</Application>
  <PresentationFormat>Ekran Gösterisi (4:3)</PresentationFormat>
  <Paragraphs>318</Paragraphs>
  <Slides>68</Slides>
  <Notes>13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68</vt:i4>
      </vt:variant>
    </vt:vector>
  </HeadingPairs>
  <TitlesOfParts>
    <vt:vector size="79" baseType="lpstr">
      <vt:lpstr>ＭＳ Ｐゴシック</vt:lpstr>
      <vt:lpstr>Arial</vt:lpstr>
      <vt:lpstr>Calibri</vt:lpstr>
      <vt:lpstr>Courier New</vt:lpstr>
      <vt:lpstr>Sitka Small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Which hyperplane?</vt:lpstr>
      <vt:lpstr>Linear approaches so far</vt:lpstr>
      <vt:lpstr>Linear approaches so far</vt:lpstr>
      <vt:lpstr>Which hyperplane would you choose?</vt:lpstr>
      <vt:lpstr>Large margin classifiers</vt:lpstr>
      <vt:lpstr>Large margin classifiers</vt:lpstr>
      <vt:lpstr>Large margin classifier setup</vt:lpstr>
      <vt:lpstr>Large margin classifier setup</vt:lpstr>
      <vt:lpstr>Large margin classifier setup</vt:lpstr>
      <vt:lpstr>Large margin classifier setup</vt:lpstr>
      <vt:lpstr>Measuring the margin</vt:lpstr>
      <vt:lpstr>Support vectors</vt:lpstr>
      <vt:lpstr>Measuring the margin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Maximizing the margin</vt:lpstr>
      <vt:lpstr>Maximizing the margin</vt:lpstr>
      <vt:lpstr>Maximizing the margin</vt:lpstr>
      <vt:lpstr>Maximizing the margin: the real problem</vt:lpstr>
      <vt:lpstr>Maximizing the margin: the real problem</vt:lpstr>
      <vt:lpstr>Support vector machine problem</vt:lpstr>
      <vt:lpstr>PowerPoint Sunusu</vt:lpstr>
      <vt:lpstr>Soft Margin Classification  </vt:lpstr>
      <vt:lpstr>Soft Margin Classification  </vt:lpstr>
      <vt:lpstr>Slack variables</vt:lpstr>
      <vt:lpstr>Slack variables</vt:lpstr>
      <vt:lpstr>Slack variables</vt:lpstr>
      <vt:lpstr>Soft margin SVM</vt:lpstr>
      <vt:lpstr>Demo</vt:lpstr>
      <vt:lpstr>Solving the SVM problem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Hinge loss!</vt:lpstr>
      <vt:lpstr>Understanding the Soft Margin SVM</vt:lpstr>
      <vt:lpstr>Understanding the Soft Margin SVM</vt:lpstr>
      <vt:lpstr>Understanding the Soft Margin SVM</vt:lpstr>
      <vt:lpstr>Soft margin SVM as gradient descent</vt:lpstr>
      <vt:lpstr>Soft margin SVM as gradient descent</vt:lpstr>
      <vt:lpstr>Gradient descent SVM solver</vt:lpstr>
      <vt:lpstr>Support vector machines</vt:lpstr>
      <vt:lpstr>Trends over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2271</cp:revision>
  <cp:lastPrinted>2013-10-11T17:07:04Z</cp:lastPrinted>
  <dcterms:created xsi:type="dcterms:W3CDTF">2013-09-08T20:10:23Z</dcterms:created>
  <dcterms:modified xsi:type="dcterms:W3CDTF">2018-11-23T10:59:49Z</dcterms:modified>
</cp:coreProperties>
</file>